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670550" cx="10080625"/>
  <p:notesSz cx="7559675" cy="106918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0F29A6-19C0-44C0-8F21-6488A109F271}">
  <a:tblStyle styleId="{6E0F29A6-19C0-44C0-8F21-6488A109F2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ff6f9f25c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ff6f9f25c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0031f5262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0031f5262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0031f5262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0031f5262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0031f5262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0031f5262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0031f5262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0031f5262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0031f5262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0031f5262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0031f5262_0_1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0031f5262_0_1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0031f5262_0_1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0031f5262_0_1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0031f5262_0_1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0031f5262_0_1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0031f5262_0_1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b0031f5262_0_1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f59850fb7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f59850fb7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0031f5262_0_1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0031f5262_0_1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0031f5262_0_2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b0031f5262_0_2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139a8a520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139a8a520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0031f5262_0_1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0031f5262_0_1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031f5262_0_1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0031f5262_0_1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0031f5262_0_2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0031f5262_0_2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0031f5262_0_2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0031f5262_0_2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b0031f5262_0_2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b0031f5262_0_2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0031f5262_0_28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0031f5262_0_28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0031f5262_0_29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b0031f5262_0_29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f59850fb7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f59850fb7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0031f5262_0_2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0031f5262_0_2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f933a7b1c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f933a7b1c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f933a7b1c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f933a7b1c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f933a7b1c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f933a7b1c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f933a7b1c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f933a7b1c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fc87cba0f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fc87cba0f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fc87cba0f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fc87cba0f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ff6f9f25c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ff6f9f25c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60000" y="194400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6000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47616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59232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36000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47616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59232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584000" y="709200"/>
            <a:ext cx="799164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121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0400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447360" y="516456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2736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62712" y="1875725"/>
            <a:ext cx="87552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45982F"/>
                </a:solidFill>
              </a:rPr>
              <a:t>DESENVOLVIMENTO E VALIDAÇÃO DE UMA APLICAÇÃO EMBARCADA UTILIZANDO PROGRAMAÇÃO EM BLOCOS COM ÊNFASE EM ENSINO</a:t>
            </a:r>
            <a:endParaRPr b="1" i="0" sz="2500" u="none" cap="none" strike="noStrike">
              <a:solidFill>
                <a:srgbClr val="4598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205525" y="5209200"/>
            <a:ext cx="370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Orientado</a:t>
            </a:r>
            <a:r>
              <a:rPr lang="pt-BR" sz="1800"/>
              <a:t>r</a:t>
            </a: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: Renan Augusto Starke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43375" y="4349150"/>
            <a:ext cx="27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Nycolas Coelho de Abreu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181100" y="619125"/>
            <a:ext cx="416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Departamento Acadêmico de Eletrônica (DAELN)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Eletrônica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de Conclusão de Curso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0" y="5301250"/>
            <a:ext cx="4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Florianópolis Dez, 2022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MicroBlocks</a:t>
            </a:r>
            <a:endParaRPr sz="2500"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Lançado 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Semelhante ao Scratch.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Possui um firmware próprio.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Simplicidade.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Feedback imediato.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Leitura do microcontrolador.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Paralelismo.</a:t>
            </a:r>
            <a:endParaRPr sz="16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450" y="1697475"/>
            <a:ext cx="5164750" cy="3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601450" y="4825800"/>
            <a:ext cx="34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Maloney, Mönig e Romagosa (2021).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BIPES</a:t>
            </a:r>
            <a:endParaRPr sz="25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Desenvolvido no Brasil </a:t>
            </a:r>
            <a:r>
              <a:rPr lang="pt-BR"/>
              <a:t>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Baseado em Blockly.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Utiliza o MicroPython.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Ambiente completo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Conexão sem fio.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Tradução de código.</a:t>
            </a:r>
            <a:endParaRPr sz="16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875" y="3265850"/>
            <a:ext cx="4507525" cy="17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5735600" y="5096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51" y="843875"/>
            <a:ext cx="1837175" cy="21331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84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Buggy AWD</a:t>
            </a:r>
            <a:endParaRPr sz="2500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Possui: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Encoder de velocidade.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Monitoramento de baterias.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Sensores de linha.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Sensor </a:t>
            </a:r>
            <a:r>
              <a:rPr lang="pt-BR" sz="1600"/>
              <a:t>ultrassônico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Circuitos de Ponte H.</a:t>
            </a:r>
            <a:endParaRPr sz="160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2443" l="6323" r="5849" t="7725"/>
          <a:stretch/>
        </p:blipFill>
        <p:spPr>
          <a:xfrm>
            <a:off x="5078200" y="1875001"/>
            <a:ext cx="4283900" cy="2449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960000" dist="57150">
              <a:srgbClr val="000000">
                <a:alpha val="50000"/>
              </a:srgbClr>
            </a:outerShdw>
          </a:effectLst>
        </p:spPr>
      </p:pic>
      <p:sp>
        <p:nvSpPr>
          <p:cNvPr id="149" name="Google Shape;149;p25"/>
          <p:cNvSpPr txBox="1"/>
          <p:nvPr/>
        </p:nvSpPr>
        <p:spPr>
          <a:xfrm>
            <a:off x="5078200" y="44615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Starke e LPAE (2022).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1591525" y="595800"/>
            <a:ext cx="8301900" cy="8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Relação de Componentes e suas</a:t>
            </a:r>
            <a:br>
              <a:rPr b="1" lang="pt-BR" sz="3200">
                <a:solidFill>
                  <a:srgbClr val="45982F"/>
                </a:solidFill>
              </a:rPr>
            </a:br>
            <a:r>
              <a:rPr b="1" lang="pt-BR" sz="3200">
                <a:solidFill>
                  <a:srgbClr val="45982F"/>
                </a:solidFill>
              </a:rPr>
              <a:t>Respectivas F</a:t>
            </a:r>
            <a:r>
              <a:rPr b="1" lang="pt-BR" sz="3200">
                <a:solidFill>
                  <a:srgbClr val="45982F"/>
                </a:solidFill>
              </a:rPr>
              <a:t>unções</a:t>
            </a:r>
            <a:endParaRPr sz="2500"/>
          </a:p>
        </p:txBody>
      </p:sp>
      <p:graphicFrame>
        <p:nvGraphicFramePr>
          <p:cNvPr id="155" name="Google Shape;155;p26"/>
          <p:cNvGraphicFramePr/>
          <p:nvPr/>
        </p:nvGraphicFramePr>
        <p:xfrm>
          <a:off x="925563" y="18596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{6E0F29A6-19C0-44C0-8F21-6488A109F271}</a:tableStyleId>
              </a:tblPr>
              <a:tblGrid>
                <a:gridCol w="2338675"/>
                <a:gridCol w="5890800"/>
              </a:tblGrid>
              <a:tr h="41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Componente ou tecnologia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Função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Buggy AWD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</a:t>
                      </a:r>
                      <a:r>
                        <a:rPr lang="pt-BR" sz="1300"/>
                        <a:t>ornece o ambiente para a utilização das ferramentas de programação em blocos.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0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ESP32 Dev Kit v1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Microcontrolador utilizado para realizar a programação e o controle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7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MicroPython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Linguagem textual usada como base e referência para as aplicações de programação em blocos.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MicroBlocks e BIPES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Principais plataformas para a elaboração das aplicações. Serão utilizadas para a programação em blocos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Comunicação com a </a:t>
            </a:r>
            <a:br>
              <a:rPr lang="pt-BR"/>
            </a:br>
            <a:r>
              <a:rPr lang="pt-BR"/>
              <a:t>placa de potência do Buggy AWD.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Barramento de 26 vias.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Acopla o ESP 32 Kit.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75" y="1626375"/>
            <a:ext cx="4750064" cy="34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Placa de Interface</a:t>
            </a:r>
            <a:endParaRPr sz="2500"/>
          </a:p>
        </p:txBody>
      </p:sp>
      <p:sp>
        <p:nvSpPr>
          <p:cNvPr id="163" name="Google Shape;163;p27"/>
          <p:cNvSpPr txBox="1"/>
          <p:nvPr/>
        </p:nvSpPr>
        <p:spPr>
          <a:xfrm>
            <a:off x="5852525" y="5041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307250" y="37515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Esquemático</a:t>
            </a:r>
            <a:endParaRPr sz="2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650" y="983141"/>
            <a:ext cx="7326626" cy="4601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Proteções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Filtros.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t-BR"/>
              <a:t>Jumpers</a:t>
            </a:r>
            <a:r>
              <a:rPr lang="pt-BR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7769500" y="491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MicroPython</a:t>
            </a:r>
            <a:endParaRPr sz="2500"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 e </a:t>
            </a:r>
            <a:r>
              <a:rPr lang="pt-BR"/>
              <a:t>referência</a:t>
            </a:r>
            <a:r>
              <a:rPr lang="pt-BR"/>
              <a:t> para as aplicações.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Orientação a objetos.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Utilização de periféricos.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1739" l="1166" r="1652" t="1642"/>
          <a:stretch/>
        </p:blipFill>
        <p:spPr>
          <a:xfrm>
            <a:off x="4869425" y="826150"/>
            <a:ext cx="5012500" cy="4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4869425" y="5164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Base dos Módulos</a:t>
            </a:r>
            <a:endParaRPr sz="2500"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Sensores de linha: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Timer</a:t>
            </a:r>
            <a:r>
              <a:rPr lang="pt-BR" sz="1600"/>
              <a:t> de 5 </a:t>
            </a:r>
            <a:r>
              <a:rPr lang="pt-BR" sz="1600"/>
              <a:t>milissegundos.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Debounce</a:t>
            </a:r>
            <a:r>
              <a:rPr lang="pt-BR" sz="1600"/>
              <a:t> para contagem de</a:t>
            </a:r>
            <a:br>
              <a:rPr lang="pt-BR" sz="1600"/>
            </a:br>
            <a:r>
              <a:rPr lang="pt-BR" sz="1600"/>
              <a:t>10 sinais.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Motores: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Conversão de porcentagem.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PWM de 10 bits.</a:t>
            </a:r>
            <a:endParaRPr sz="1600"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6309" l="1652" r="0" t="4825"/>
          <a:stretch/>
        </p:blipFill>
        <p:spPr>
          <a:xfrm>
            <a:off x="4627840" y="1395838"/>
            <a:ext cx="5143699" cy="24873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rgbClr val="000000">
                <a:alpha val="50000"/>
              </a:srgbClr>
            </a:outerShdw>
          </a:effectLst>
        </p:spPr>
      </p:pic>
      <p:sp>
        <p:nvSpPr>
          <p:cNvPr id="187" name="Google Shape;187;p30"/>
          <p:cNvSpPr txBox="1"/>
          <p:nvPr/>
        </p:nvSpPr>
        <p:spPr>
          <a:xfrm>
            <a:off x="4877725" y="5281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3180" l="3068" r="1026" t="9931"/>
          <a:stretch/>
        </p:blipFill>
        <p:spPr>
          <a:xfrm>
            <a:off x="5621325" y="4011562"/>
            <a:ext cx="3156726" cy="12699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Base dos Módulos</a:t>
            </a:r>
            <a:endParaRPr b="1" sz="3200">
              <a:solidFill>
                <a:srgbClr val="45982F"/>
              </a:solidFill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Encoder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Interrupções.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Calcula-se a frequência de </a:t>
            </a:r>
            <a:br>
              <a:rPr lang="pt-BR" sz="1600"/>
            </a:br>
            <a:r>
              <a:rPr lang="pt-BR" sz="1600"/>
              <a:t>interrupções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Ultrassom: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500 milissegundos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Envia-se um sinal e aguarda-se</a:t>
            </a:r>
            <a:br>
              <a:rPr lang="pt-BR" sz="1600"/>
            </a:br>
            <a:r>
              <a:rPr lang="pt-BR" sz="1600"/>
              <a:t>a resposta.</a:t>
            </a:r>
            <a:endParaRPr sz="1600"/>
          </a:p>
        </p:txBody>
      </p:sp>
      <p:sp>
        <p:nvSpPr>
          <p:cNvPr id="195" name="Google Shape;195;p31"/>
          <p:cNvSpPr txBox="1"/>
          <p:nvPr/>
        </p:nvSpPr>
        <p:spPr>
          <a:xfrm>
            <a:off x="466695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3322" l="2242" r="689" t="8080"/>
          <a:stretch/>
        </p:blipFill>
        <p:spPr>
          <a:xfrm>
            <a:off x="5210204" y="1415675"/>
            <a:ext cx="4235245" cy="162946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2317" l="1468" r="616" t="5346"/>
          <a:stretch/>
        </p:blipFill>
        <p:spPr>
          <a:xfrm>
            <a:off x="4666950" y="3193325"/>
            <a:ext cx="5321752" cy="21597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Base dos Módulos</a:t>
            </a:r>
            <a:endParaRPr b="1" sz="3200">
              <a:solidFill>
                <a:srgbClr val="45982F"/>
              </a:solidFill>
            </a:endParaRPr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Baterias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 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/>
              <a:t>Utiliza-se o ADC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Necessário conversão do</a:t>
            </a:r>
            <a:br>
              <a:rPr lang="pt-BR" sz="1600"/>
            </a:br>
            <a:r>
              <a:rPr lang="pt-BR" sz="1600"/>
              <a:t>valor recebido.</a:t>
            </a:r>
            <a:endParaRPr sz="1600"/>
          </a:p>
        </p:txBody>
      </p:sp>
      <p:sp>
        <p:nvSpPr>
          <p:cNvPr id="204" name="Google Shape;204;p32"/>
          <p:cNvSpPr txBox="1"/>
          <p:nvPr/>
        </p:nvSpPr>
        <p:spPr>
          <a:xfrm>
            <a:off x="3990250" y="3651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9200" l="1516" r="0" t="9452"/>
          <a:stretch/>
        </p:blipFill>
        <p:spPr>
          <a:xfrm>
            <a:off x="3990250" y="2207100"/>
            <a:ext cx="5771501" cy="13475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Sumário</a:t>
            </a:r>
            <a:endParaRPr sz="25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Justificativa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Objetivos gerais e específicos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Sintaxe de linguagens textuais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em blocos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Buggy AWD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Placa de interface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Construção dos códigos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Análise dos resultados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Considerações finais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Trabalhos futuros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Aplicação no MicroBlocks</a:t>
            </a:r>
            <a:endParaRPr sz="2500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Firmware próprio.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de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Exportação de biblioteca.</a:t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5954975" y="4970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25" y="3367225"/>
            <a:ext cx="3447999" cy="164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85725">
              <a:srgbClr val="000000">
                <a:alpha val="50000"/>
              </a:srgbClr>
            </a:outerShdw>
          </a:effectLst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625" y="1697100"/>
            <a:ext cx="2895600" cy="31051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366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Aplicação no BIPES</a:t>
            </a:r>
            <a:endParaRPr sz="2500"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</a:t>
            </a:r>
            <a:r>
              <a:rPr lang="pt-BR"/>
              <a:t>irmware do MicroPython.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de funções.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Exportação de biblioteca.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5534125" y="3678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825" y="3265100"/>
            <a:ext cx="3838575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7620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4">
            <a:alphaModFix/>
          </a:blip>
          <a:srcRect b="0" l="1429" r="0" t="0"/>
          <a:stretch/>
        </p:blipFill>
        <p:spPr>
          <a:xfrm>
            <a:off x="5534125" y="1901600"/>
            <a:ext cx="4176574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1561700" y="8201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Soluções para controle dos módulos</a:t>
            </a:r>
            <a:endParaRPr sz="2500"/>
          </a:p>
        </p:txBody>
      </p:sp>
      <p:graphicFrame>
        <p:nvGraphicFramePr>
          <p:cNvPr id="229" name="Google Shape;229;p35"/>
          <p:cNvGraphicFramePr/>
          <p:nvPr/>
        </p:nvGraphicFramePr>
        <p:xfrm>
          <a:off x="527238" y="15826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{6E0F29A6-19C0-44C0-8F21-6488A109F271}</a:tableStyleId>
              </a:tblPr>
              <a:tblGrid>
                <a:gridCol w="931925"/>
                <a:gridCol w="2698075"/>
                <a:gridCol w="2698075"/>
                <a:gridCol w="2698075"/>
              </a:tblGrid>
              <a:tr h="2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Módulos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MicroPython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MicroBlocks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BIPES</a:t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6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Sensores de Linha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Timer de 5 </a:t>
                      </a:r>
                      <a:r>
                        <a:rPr lang="pt-BR" sz="1100"/>
                        <a:t>milissegundos.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Debounce para contagem de 10 sinais.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Impossibilidade do uso de timers.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Retorna diretamente.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Timer de 5 milissegundos.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Debounce para contagem de 10 sinais.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</a:tr>
              <a:tr h="59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Motores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Conversão de porcentagem para duty.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Co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trole com PWM.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Conversão de porcentagem para duty.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Controle com PWM.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Conversão de porcentagem para duty.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Controle com PWM.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</a:tr>
              <a:tr h="6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Ultrassom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Timer de 500 milissegundos.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Envia-se um sinal e aguarda-se a resposta.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Impossibilidade do uso de timers.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Utilização de pooling.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Utiliza-se a biblioteca interna do sensor HCSR04.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FFE599"/>
                    </a:solidFill>
                  </a:tcPr>
                </a:tc>
              </a:tr>
              <a:tr h="68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Encoder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Interrupções.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Calcula-se a frequência de interrupções.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Paralelismo.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Retorna somente pulsos por segundo.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Interrupções.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Calcula-se a frequência de interrupções.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</a:tr>
              <a:tr h="81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Baterias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Timer de 5 segundos.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Utiliza-se o ADC.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Necessário conversão do valor recebido.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Impossibilidade do uso de timers.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Utiliza-se o ADC.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pt-BR" sz="1100"/>
                        <a:t>Retorno imediato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Timer de 5 segundos.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Utiliza-se o ADC.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pt-BR" sz="1100">
                          <a:solidFill>
                            <a:schemeClr val="dk1"/>
                          </a:solidFill>
                        </a:rPr>
                        <a:t>Necessário conversão do valor recebido.</a:t>
                      </a:r>
                      <a:endParaRPr sz="1100"/>
                    </a:p>
                  </a:txBody>
                  <a:tcPr marT="0" marB="0" marR="68575" marL="6857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Diferenças no MicroBlocks</a:t>
            </a:r>
            <a:endParaRPr sz="2500"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Sensores de linha: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Impossibilidade de uso dos </a:t>
            </a:r>
            <a:r>
              <a:rPr i="1" lang="pt-BR" sz="1600">
                <a:solidFill>
                  <a:schemeClr val="dk1"/>
                </a:solidFill>
              </a:rPr>
              <a:t>timers</a:t>
            </a:r>
            <a:r>
              <a:rPr lang="pt-BR" sz="1600">
                <a:solidFill>
                  <a:schemeClr val="dk1"/>
                </a:solidFill>
              </a:rPr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Retorna diretamente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Baterias: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Utiliza-se o ADC.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Retorno imediato, devido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a impossibilidade de cálculos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com decimais.</a:t>
            </a:r>
            <a:endParaRPr sz="1600"/>
          </a:p>
        </p:txBody>
      </p:sp>
      <p:sp>
        <p:nvSpPr>
          <p:cNvPr id="236" name="Google Shape;236;p36"/>
          <p:cNvSpPr txBox="1"/>
          <p:nvPr/>
        </p:nvSpPr>
        <p:spPr>
          <a:xfrm>
            <a:off x="4876950" y="4522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400" y="2021450"/>
            <a:ext cx="4362075" cy="10447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66675">
              <a:srgbClr val="000000">
                <a:alpha val="50000"/>
              </a:srgbClr>
            </a:outerShdw>
          </a:effectLst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950" y="3366250"/>
            <a:ext cx="4390975" cy="85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Diferenças no MicroBlocks</a:t>
            </a:r>
            <a:endParaRPr b="1" sz="3200">
              <a:solidFill>
                <a:srgbClr val="45982F"/>
              </a:solidFill>
            </a:endParaRPr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Encoder: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Paralelismo no lugar de</a:t>
            </a:r>
            <a:br>
              <a:rPr lang="pt-BR" sz="1600"/>
            </a:br>
            <a:r>
              <a:rPr lang="pt-BR" sz="1600"/>
              <a:t>interrupções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Retorna somente pulsos,</a:t>
            </a:r>
            <a:br>
              <a:rPr lang="pt-BR" sz="1600"/>
            </a:br>
            <a:r>
              <a:rPr lang="pt-BR" sz="1600"/>
              <a:t>devido a impossibilidade</a:t>
            </a:r>
            <a:br>
              <a:rPr lang="pt-BR" sz="1600"/>
            </a:br>
            <a:r>
              <a:rPr lang="pt-BR" sz="1600"/>
              <a:t>de cálculos com decimais.</a:t>
            </a:r>
            <a:endParaRPr sz="1600"/>
          </a:p>
        </p:txBody>
      </p:sp>
      <p:sp>
        <p:nvSpPr>
          <p:cNvPr id="245" name="Google Shape;245;p37"/>
          <p:cNvSpPr txBox="1"/>
          <p:nvPr/>
        </p:nvSpPr>
        <p:spPr>
          <a:xfrm>
            <a:off x="3955950" y="48729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950" y="1944000"/>
            <a:ext cx="5873075" cy="288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Diferença no BIPES</a:t>
            </a:r>
            <a:endParaRPr sz="250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Ultrassom: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Biblioteca interna.</a:t>
            </a:r>
            <a:endParaRPr sz="1600"/>
          </a:p>
        </p:txBody>
      </p:sp>
      <p:sp>
        <p:nvSpPr>
          <p:cNvPr id="253" name="Google Shape;253;p38"/>
          <p:cNvSpPr txBox="1"/>
          <p:nvPr/>
        </p:nvSpPr>
        <p:spPr>
          <a:xfrm>
            <a:off x="4296025" y="4190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25" y="1944001"/>
            <a:ext cx="4462900" cy="217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Análise e Discussão dos Resultados</a:t>
            </a:r>
            <a:endParaRPr sz="2500"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Ambientes de desenvolvimento são simples e amigáveis.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Eliminam a necessidade de memorizar sintaxes e lexemas.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Possuem uma variedade de bibliotecas e blocos de controle e sensores.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Possibilitam a criação de blocos e bibliotecas.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BIPES é menos restritivo, interligando a programação em blocos e textual em uma única ferramenta. Além de possuir ferramentas de comunicação sem fio que auxiliam no projeto e concepção de aplicações.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Análise e Discussão dos Resultados</a:t>
            </a:r>
            <a:endParaRPr sz="2500"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Os blocos t</a:t>
            </a:r>
            <a:r>
              <a:rPr lang="pt-BR">
                <a:solidFill>
                  <a:schemeClr val="dk1"/>
                </a:solidFill>
              </a:rPr>
              <a:t>ornam</a:t>
            </a:r>
            <a:r>
              <a:rPr lang="pt-BR">
                <a:solidFill>
                  <a:schemeClr val="dk1"/>
                </a:solidFill>
              </a:rPr>
              <a:t> a leitura de códigos mais complicada.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 edição de blocos é demorada.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Carecem de organização e reutilização do código.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MicroBlocks carece de blocos de controle para periféricos e operação com decimais.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comportamento final das linguagens assemelhou-se </a:t>
            </a:r>
            <a:r>
              <a:rPr lang="pt-BR">
                <a:solidFill>
                  <a:schemeClr val="dk1"/>
                </a:solidFill>
              </a:rPr>
              <a:t>às soluções</a:t>
            </a:r>
            <a:r>
              <a:rPr lang="pt-BR">
                <a:solidFill>
                  <a:schemeClr val="dk1"/>
                </a:solidFill>
              </a:rPr>
              <a:t> do código base.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Conclui-se com êxito, apesar das limitações, a aplicação em ambas as linguagens.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Considerações Finais</a:t>
            </a:r>
            <a:endParaRPr sz="2500"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</a:t>
            </a:r>
            <a:r>
              <a:rPr lang="pt-BR">
                <a:solidFill>
                  <a:schemeClr val="dk1"/>
                </a:solidFill>
              </a:rPr>
              <a:t>tingiu-se os requisitos de pesquisa, desenvolvimento e validação, exibindo o processo de elaboração das aplicações.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Habilitando projetistas e estudantes de sistemas embarcados a utilizar tais ferramentas, com o propósito de facilitar a compreensão dos paradigmas de programação, mantendo suas funções semelhantes às soluções anteriores.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presente projeto proporciona aos alunos, uma plataforma prática para estudo de hardware e microcontroladores utilizando as linguagens de programação em blocos aplicadas.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Trabalhos Futuros</a:t>
            </a:r>
            <a:endParaRPr sz="2500"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Sugere-se realizar a constituição de um curso introdutório para linguagens de programação em blocos focadas ao ambiente embarcado.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 fim de validar a eficácia deste método de programação em indivíduos inexperientes e experientes.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325" y="2564375"/>
            <a:ext cx="3925825" cy="23400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400000" dist="85725">
              <a:srgbClr val="000000">
                <a:alpha val="20000"/>
              </a:srgbClr>
            </a:outerShdw>
          </a:effectLst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Introdução</a:t>
            </a:r>
            <a:endParaRPr sz="250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Crescimento </a:t>
            </a:r>
            <a:r>
              <a:rPr lang="pt-BR"/>
              <a:t>contínuo</a:t>
            </a:r>
            <a:r>
              <a:rPr lang="pt-BR"/>
              <a:t> dos projetos de sistemas embarcados </a:t>
            </a:r>
            <a:r>
              <a:rPr lang="pt-BR" sz="900"/>
              <a:t>(MICHELI; SAMI, 1996)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Aumento da demanda e complexidade.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Surgimento </a:t>
            </a:r>
            <a:r>
              <a:rPr lang="pt-BR"/>
              <a:t>de novos </a:t>
            </a:r>
            <a:r>
              <a:rPr lang="pt-BR"/>
              <a:t>ambientes para estudo.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Ferramentas simples e intuitivas.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Progressão natural da programação textual </a:t>
            </a:r>
            <a:r>
              <a:rPr lang="pt-BR" sz="900">
                <a:solidFill>
                  <a:schemeClr val="dk1"/>
                </a:solidFill>
                <a:highlight>
                  <a:srgbClr val="FFFFFF"/>
                </a:highlight>
              </a:rPr>
              <a:t>(Caballar ,2020)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Elaboração de uma aplicação embarcada.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036325" y="4936250"/>
            <a:ext cx="30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>
                <a:solidFill>
                  <a:schemeClr val="dk1"/>
                </a:solidFill>
              </a:rPr>
              <a:t>Adaptado de Zion Research (2021)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2632962" y="2606675"/>
            <a:ext cx="4814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Obrigado </a:t>
            </a:r>
            <a:r>
              <a:rPr b="1" lang="pt-BR" sz="3200">
                <a:solidFill>
                  <a:srgbClr val="45982F"/>
                </a:solidFill>
              </a:rPr>
              <a:t>pela</a:t>
            </a:r>
            <a:r>
              <a:rPr b="1" lang="pt-BR" sz="3200">
                <a:solidFill>
                  <a:srgbClr val="45982F"/>
                </a:solidFill>
              </a:rPr>
              <a:t> </a:t>
            </a:r>
            <a:r>
              <a:rPr b="1" lang="pt-BR" sz="3200">
                <a:solidFill>
                  <a:srgbClr val="45982F"/>
                </a:solidFill>
              </a:rPr>
              <a:t>atenção!!!</a:t>
            </a:r>
            <a:endParaRPr sz="2500"/>
          </a:p>
        </p:txBody>
      </p:sp>
      <p:sp>
        <p:nvSpPr>
          <p:cNvPr id="284" name="Google Shape;284;p43"/>
          <p:cNvSpPr txBox="1"/>
          <p:nvPr/>
        </p:nvSpPr>
        <p:spPr>
          <a:xfrm>
            <a:off x="6067850" y="5013450"/>
            <a:ext cx="37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Contato: nyco_abreu@hotmail.com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Referências</a:t>
            </a:r>
            <a:endParaRPr sz="2500"/>
          </a:p>
        </p:txBody>
      </p:sp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76813" y="1741750"/>
            <a:ext cx="9327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highlight>
                  <a:schemeClr val="lt1"/>
                </a:highlight>
              </a:rPr>
              <a:t>AHO, A. V.; LAM, M. S.; SETHI, R.; ULLMAN, J. D. </a:t>
            </a:r>
            <a:r>
              <a:rPr b="1" lang="pt-BR" sz="1000">
                <a:solidFill>
                  <a:schemeClr val="dk1"/>
                </a:solidFill>
                <a:highlight>
                  <a:schemeClr val="lt1"/>
                </a:highlight>
              </a:rPr>
              <a:t>Compilers: principles, techniques, &amp; tools</a:t>
            </a:r>
            <a:r>
              <a:rPr lang="pt-BR" sz="1000">
                <a:solidFill>
                  <a:schemeClr val="dk1"/>
                </a:solidFill>
                <a:highlight>
                  <a:schemeClr val="lt1"/>
                </a:highlight>
              </a:rPr>
              <a:t>. Pearson Education India, 2007.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BAU, D.; GRAY, J.; KELLEHER, C.; SHELDON, J.; TURBAK, F. </a:t>
            </a:r>
            <a:r>
              <a:rPr b="1" lang="pt-BR" sz="1000">
                <a:solidFill>
                  <a:schemeClr val="dk1"/>
                </a:solidFill>
              </a:rPr>
              <a:t>Learnable programming: blocks and beyond</a:t>
            </a:r>
            <a:r>
              <a:rPr lang="pt-BR" sz="1000">
                <a:solidFill>
                  <a:schemeClr val="dk1"/>
                </a:solidFill>
              </a:rPr>
              <a:t>. Communications of the ACM, v. 60, n. 6, p. 72-80, 2017.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CABALLAR, Rina Diane. </a:t>
            </a:r>
            <a:r>
              <a:rPr b="1" lang="pt-BR" sz="1000">
                <a:solidFill>
                  <a:srgbClr val="222222"/>
                </a:solidFill>
                <a:highlight>
                  <a:srgbClr val="FFFFFF"/>
                </a:highlight>
              </a:rPr>
              <a:t>Programming Without Code: the rise of no-code software development</a:t>
            </a:r>
            <a:r>
              <a:rPr lang="pt-BR" sz="1000">
                <a:solidFill>
                  <a:srgbClr val="222222"/>
                </a:solidFill>
                <a:highlight>
                  <a:srgbClr val="FFFFFF"/>
                </a:highlight>
              </a:rPr>
              <a:t>. 2020. Disponível em: https://spectrum.ieee.org/programming-without-code-no-code-software-development. Acesso em: 14 out. 2022.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MALONEY, John; MÖNIG, Jens; ROMAGOSA, Bernat. </a:t>
            </a:r>
            <a:r>
              <a:rPr b="1" lang="pt-BR" sz="1000">
                <a:solidFill>
                  <a:schemeClr val="dk1"/>
                </a:solidFill>
              </a:rPr>
              <a:t>MicroBlocks</a:t>
            </a:r>
            <a:r>
              <a:rPr lang="pt-BR" sz="1000">
                <a:solidFill>
                  <a:schemeClr val="dk1"/>
                </a:solidFill>
              </a:rPr>
              <a:t>. 2021. Disponível em: https://microblocks.fun/. Acesso em: 26 nov. 2022.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MICHELI, Giovanni de; SAMI, Mariagiovanna. </a:t>
            </a:r>
            <a:r>
              <a:rPr b="1" lang="pt-BR" sz="1000">
                <a:solidFill>
                  <a:schemeClr val="dk1"/>
                </a:solidFill>
              </a:rPr>
              <a:t>Hardware/Software Co-Design</a:t>
            </a:r>
            <a:r>
              <a:rPr lang="pt-BR" sz="1000">
                <a:solidFill>
                  <a:schemeClr val="dk1"/>
                </a:solidFill>
              </a:rPr>
              <a:t>. Londres: Kluwer Academic Publishers, 1996.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SAMMET, Jean E. </a:t>
            </a:r>
            <a:r>
              <a:rPr b="1" lang="pt-BR" sz="1000">
                <a:solidFill>
                  <a:schemeClr val="dk1"/>
                </a:solidFill>
              </a:rPr>
              <a:t>Programming languages: History and fundamentals</a:t>
            </a:r>
            <a:r>
              <a:rPr lang="pt-BR" sz="1000">
                <a:solidFill>
                  <a:schemeClr val="dk1"/>
                </a:solidFill>
              </a:rPr>
              <a:t>. Prentice-Hall, Inc., 1969.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SLONNEGER, Kenneth; KURTZ, Barry L. </a:t>
            </a:r>
            <a:r>
              <a:rPr b="1" lang="pt-BR" sz="1000">
                <a:solidFill>
                  <a:schemeClr val="dk1"/>
                </a:solidFill>
              </a:rPr>
              <a:t>Formal syntax and semantics of programming languages</a:t>
            </a:r>
            <a:r>
              <a:rPr lang="pt-BR" sz="1000">
                <a:solidFill>
                  <a:schemeClr val="dk1"/>
                </a:solidFill>
              </a:rPr>
              <a:t>. Addison-Wesley, 1995.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highlight>
                  <a:schemeClr val="lt1"/>
                </a:highlight>
              </a:rPr>
              <a:t>WEINTROP, David. </a:t>
            </a:r>
            <a:r>
              <a:rPr b="1" lang="pt-BR" sz="1000">
                <a:solidFill>
                  <a:schemeClr val="dk1"/>
                </a:solidFill>
                <a:highlight>
                  <a:schemeClr val="lt1"/>
                </a:highlight>
              </a:rPr>
              <a:t>Block-based programming in computer science education</a:t>
            </a:r>
            <a:r>
              <a:rPr lang="pt-BR" sz="1000">
                <a:solidFill>
                  <a:schemeClr val="dk1"/>
                </a:solidFill>
                <a:highlight>
                  <a:schemeClr val="lt1"/>
                </a:highlight>
              </a:rPr>
              <a:t>. Communications of the ACM, v. 62, n. 8, p. 22-25, 2019.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ZION RESEARCH ANALYSIS. </a:t>
            </a:r>
            <a:r>
              <a:rPr b="1" lang="pt-BR" sz="1000">
                <a:solidFill>
                  <a:srgbClr val="222222"/>
                </a:solidFill>
                <a:highlight>
                  <a:schemeClr val="lt1"/>
                </a:highlight>
              </a:rPr>
              <a:t>Embedded Systems Market - Global Industry Analysis</a:t>
            </a:r>
            <a:r>
              <a:rPr lang="pt-BR" sz="1000">
                <a:solidFill>
                  <a:srgbClr val="222222"/>
                </a:solidFill>
                <a:highlight>
                  <a:schemeClr val="lt1"/>
                </a:highlight>
              </a:rPr>
              <a:t>. Disponível em: https://www.zionmarketresearch.com/report/embedded-systems-market. Acesso em: 14 dez. 2022.</a:t>
            </a:r>
            <a:endParaRPr sz="1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Justificativa</a:t>
            </a:r>
            <a:endParaRPr sz="25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Uso da programação em blocos para redução na curva de aprendizado </a:t>
            </a:r>
            <a:r>
              <a:rPr lang="pt-BR" sz="900">
                <a:solidFill>
                  <a:schemeClr val="dk1"/>
                </a:solidFill>
              </a:rPr>
              <a:t>(Weintrop, 2019)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Alternativa moderna de estudo.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Abordar o tema em microcontroladores.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Evidenciar a praticidade, viabilidade e seu funcionamento.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Gerais</a:t>
            </a:r>
            <a:endParaRPr sz="25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</a:t>
            </a:r>
            <a:r>
              <a:rPr lang="pt-BR"/>
              <a:t>studo de ferramentas de programação em blocos acessíveis, visando a facilidade na prototipação e uma alternativa de aprendizado moderna para programação de microcontroladores.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Aplicando as descobertas do estudo no desenvolvimento de uma aplicação embarcada utilizando programação em blocos para o projeto do veículo autônomo AWD.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Específicos</a:t>
            </a:r>
            <a:endParaRPr sz="25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Estudo das ferramentas e tecnologias de 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Projetar a interface de comunicação com o microcontrolador.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Implementar a aplicação.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Testar o funcionamento e a viabilidade.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Analisar os resultados alcançados.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Sintaxe de Linguagens Textuais</a:t>
            </a:r>
            <a:endParaRPr sz="25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efine regras de escrita e delimita a utilização dos símbolos </a:t>
            </a:r>
            <a:r>
              <a:rPr lang="pt-BR" sz="900"/>
              <a:t>(SEBESTA, 2018)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Erros de sintaxe</a:t>
            </a:r>
            <a:r>
              <a:rPr lang="pt-BR" sz="900">
                <a:solidFill>
                  <a:schemeClr val="dk1"/>
                </a:solidFill>
              </a:rPr>
              <a:t> (AHO et al., 2007)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lexicais: E</a:t>
            </a:r>
            <a:r>
              <a:rPr lang="pt-BR" sz="1600"/>
              <a:t>rros ortográficos de lexemas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sintáticos: Erros de separadores e escopo.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semânticos: Operações com incompatibilidades de tipo.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lógicos: Operadores utilizados de maneira indevida.</a:t>
            </a:r>
            <a:endParaRPr sz="1600"/>
          </a:p>
        </p:txBody>
      </p:sp>
      <p:graphicFrame>
        <p:nvGraphicFramePr>
          <p:cNvPr id="107" name="Google Shape;107;p20"/>
          <p:cNvGraphicFramePr/>
          <p:nvPr/>
        </p:nvGraphicFramePr>
        <p:xfrm>
          <a:off x="7131925" y="2590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{6E0F29A6-19C0-44C0-8F21-6488A109F271}</a:tableStyleId>
              </a:tblPr>
              <a:tblGrid>
                <a:gridCol w="1184975"/>
                <a:gridCol w="1414400"/>
              </a:tblGrid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Símbolos</a:t>
                      </a:r>
                      <a:endParaRPr b="1"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Lexemas</a:t>
                      </a:r>
                      <a:endParaRPr b="1" sz="1100"/>
                    </a:p>
                  </a:txBody>
                  <a:tcPr marT="0" marB="0" marR="68575" marL="68575" anchor="ctr"/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Palavras-chave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if, while, for, int, float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Separadores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{ } ( ) ; : [ ]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Operadores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/ * - + = &lt; &gt; 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Identificadores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x, nota, pi, D2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Literais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true, "musica", 100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08" name="Google Shape;108;p20"/>
          <p:cNvSpPr txBox="1"/>
          <p:nvPr/>
        </p:nvSpPr>
        <p:spPr>
          <a:xfrm>
            <a:off x="7131925" y="4505750"/>
            <a:ext cx="237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Aho et al. (2007).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Possuem um ambiente para programação.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Funcionam como um quebra cabeça </a:t>
            </a:r>
            <a:r>
              <a:rPr lang="pt-BR" sz="900"/>
              <a:t>(</a:t>
            </a:r>
            <a:r>
              <a:rPr lang="pt-BR" sz="900">
                <a:solidFill>
                  <a:schemeClr val="dk1"/>
                </a:solidFill>
              </a:rPr>
              <a:t>BAU et al., 2017</a:t>
            </a:r>
            <a:r>
              <a:rPr lang="pt-BR" sz="900"/>
              <a:t>)</a:t>
            </a:r>
            <a:r>
              <a:rPr lang="pt-BR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Arrasta-se os blocos para uni-los.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Elimina os erros de sintaxe.</a:t>
            </a:r>
            <a:endParaRPr sz="1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500"/>
              <a:t>Mantém</a:t>
            </a:r>
            <a:r>
              <a:rPr lang="pt-BR" sz="1500"/>
              <a:t> o foco apenas no fluxo de controle </a:t>
            </a:r>
            <a:br>
              <a:rPr lang="pt-BR" sz="1500"/>
            </a:br>
            <a:r>
              <a:rPr lang="pt-BR" sz="900"/>
              <a:t>(WEINTROP, 2019)</a:t>
            </a:r>
            <a:r>
              <a:rPr lang="pt-BR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Amplamente utilizada no ensino.</a:t>
            </a:r>
            <a:endParaRPr sz="15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825" y="1871863"/>
            <a:ext cx="4621200" cy="26430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240000" dist="38100">
              <a:srgbClr val="000000">
                <a:alpha val="50000"/>
              </a:srgbClr>
            </a:outerShdw>
          </a:effectLst>
        </p:spPr>
      </p:pic>
      <p:sp>
        <p:nvSpPr>
          <p:cNvPr id="116" name="Google Shape;116;p21"/>
          <p:cNvSpPr txBox="1"/>
          <p:nvPr/>
        </p:nvSpPr>
        <p:spPr>
          <a:xfrm>
            <a:off x="5084825" y="4589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Weintrop (2019).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Ensino de </a:t>
            </a: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 de conceitos.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Migração para linguagens textuais.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4572550" y="48702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Weintrop e Wilensky (2015).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550" y="2040875"/>
            <a:ext cx="5331050" cy="2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